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62" r:id="rId7"/>
    <p:sldId id="263" r:id="rId8"/>
    <p:sldId id="259" r:id="rId9"/>
    <p:sldId id="260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2" d="100"/>
          <a:sy n="152" d="100"/>
        </p:scale>
        <p:origin x="-360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27.01.2020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/>
              <a:t>«</a:t>
            </a:r>
            <a:r>
              <a:rPr lang="ru-RU" sz="3200" b="1" dirty="0">
                <a:ea typeface="+mj-lt"/>
                <a:cs typeface="+mj-lt"/>
              </a:rPr>
              <a:t>Финансовые </a:t>
            </a:r>
            <a:r>
              <a:rPr lang="ru-RU" sz="3200" b="1" dirty="0" smtClean="0">
                <a:ea typeface="+mj-lt"/>
                <a:cs typeface="+mj-lt"/>
              </a:rPr>
              <a:t>рынки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99564" y="-99503"/>
            <a:ext cx="57186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ahoma" panose="020B0604030504040204" pitchFamily="34" charset="0"/>
              </a:rPr>
              <a:t>Срочные депозиты классифицируются в зависимости от их срока:</a:t>
            </a:r>
            <a:endParaRPr lang="ru-RU" sz="2400" dirty="0"/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199564" y="731494"/>
            <a:ext cx="5531555" cy="620889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депозиты со сроком от 3 до 6 месяцев;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199564" y="1444978"/>
            <a:ext cx="5531555" cy="623174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депозиты со сроком от 6 до 9 месяцев;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3199564" y="2183380"/>
            <a:ext cx="5531555" cy="609600"/>
          </a:xfrm>
          <a:prstGeom prst="round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депозиты со сроком от 9 до 12 месяцев;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3199564" y="2908208"/>
            <a:ext cx="5531555" cy="618603"/>
          </a:xfrm>
          <a:prstGeom prst="round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депозиты со сроком свыше 12 месяцев.</a:t>
            </a:r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5702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Деньги, кредит, банки // учебник под ред. д.э.н. профессора </a:t>
            </a:r>
            <a:r>
              <a:rPr lang="ru-RU" sz="2400" dirty="0" err="1">
                <a:ea typeface="+mn-lt"/>
                <a:cs typeface="+mn-lt"/>
              </a:rPr>
              <a:t>Сейткасымова</a:t>
            </a:r>
            <a:r>
              <a:rPr lang="ru-RU" sz="2400" dirty="0">
                <a:ea typeface="+mn-lt"/>
                <a:cs typeface="+mn-lt"/>
              </a:rPr>
              <a:t> Г.С. – Алматы .: Экономика,2006.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Закон РК «О государственном регулировании и надзоре финансового рынка и финансовых организаций» от 4.07.2003 г.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010709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</a:t>
            </a:r>
            <a:r>
              <a:rPr lang="ru-RU" sz="3200" b="1" dirty="0" smtClean="0">
                <a:latin typeface="Arial"/>
                <a:cs typeface="Arial"/>
              </a:rPr>
              <a:t>3. </a:t>
            </a:r>
            <a:r>
              <a:rPr lang="ru-RU" sz="3200" b="1" dirty="0"/>
              <a:t>Особенности функционирования депозитного рынка</a:t>
            </a:r>
            <a:endParaRPr lang="ru-RU" sz="32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1274" y="0"/>
            <a:ext cx="5610225" cy="267765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/>
              <a:t>Депозит</a:t>
            </a:r>
            <a:r>
              <a:rPr lang="ru-RU" sz="2400" i="1" dirty="0"/>
              <a:t> – </a:t>
            </a:r>
            <a:r>
              <a:rPr lang="ru-RU" sz="2400" dirty="0"/>
              <a:t>это денежные средства в форме реальных денег, а также ценных бумаг и драгоценных металлов, переданные физическим или юридическим лицом банковской организации с целью получения дохода.</a:t>
            </a:r>
            <a:endParaRPr lang="ru-RU" sz="2400" dirty="0">
              <a:ea typeface="+mn-lt"/>
              <a:cs typeface="+mn-lt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4786489" y="2544689"/>
            <a:ext cx="3696230" cy="349954"/>
          </a:xfrm>
          <a:prstGeom prst="plaque">
            <a:avLst>
              <a:gd name="adj" fmla="val 1345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cs typeface="Arial"/>
              </a:rPr>
              <a:t>Виды</a:t>
            </a:r>
            <a:r>
              <a:rPr lang="ru-RU" dirty="0" smtClean="0">
                <a:solidFill>
                  <a:schemeClr val="tx1"/>
                </a:solidFill>
                <a:cs typeface="Arial"/>
              </a:rPr>
              <a:t> </a:t>
            </a:r>
            <a:endParaRPr lang="ru-RU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61897" y="2960671"/>
            <a:ext cx="3623733" cy="290529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Срочные депозиты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39734" y="3317229"/>
            <a:ext cx="4504266" cy="31779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Депозит «до востребования»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2908741" y="2960671"/>
            <a:ext cx="553156" cy="674352"/>
          </a:xfrm>
          <a:prstGeom prst="curvedRightArrow">
            <a:avLst>
              <a:gd name="adj1" fmla="val 25000"/>
              <a:gd name="adj2" fmla="val 102705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5" y="175859"/>
            <a:ext cx="5648325" cy="221599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 smtClean="0"/>
              <a:t>Депозитный </a:t>
            </a:r>
            <a:r>
              <a:rPr lang="ru-RU" sz="2400" b="1" dirty="0"/>
              <a:t>рынок – </a:t>
            </a:r>
            <a:r>
              <a:rPr lang="ru-RU" sz="2400" dirty="0"/>
              <a:t>это система отношений, складывающихся в процессе привлечения финансовых ресурсов депозитными учреждениями.</a:t>
            </a:r>
          </a:p>
          <a:p>
            <a:pPr algn="just"/>
            <a:endParaRPr lang="ru-RU" dirty="0"/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3171826" y="2077156"/>
            <a:ext cx="5648324" cy="1693334"/>
          </a:xfrm>
          <a:prstGeom prst="snip2Diag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На депозитном рынке Республики Казахстан в процессе депозитных отношений реализуются классические и специфические принципы его функционирования.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с одним скругленным углом 4">
            <a:extLst>
              <a:ext uri="{FF2B5EF4-FFF2-40B4-BE49-F238E27FC236}">
                <a16:creationId xmlns="" xmlns:a16="http://schemas.microsoft.com/office/drawing/2014/main" id="{2099A594-CF78-48D4-B31D-55710F504474}"/>
              </a:ext>
            </a:extLst>
          </p:cNvPr>
          <p:cNvSpPr/>
          <p:nvPr/>
        </p:nvSpPr>
        <p:spPr>
          <a:xfrm>
            <a:off x="3229549" y="1644423"/>
            <a:ext cx="3399273" cy="350253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0000"/>
                </a:solidFill>
                <a:ea typeface="+mn-lt"/>
                <a:cs typeface="+mn-lt"/>
              </a:rPr>
              <a:t>Возвратность 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26769" y="1231270"/>
            <a:ext cx="3681853" cy="315228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a typeface="+mn-lt"/>
                <a:cs typeface="+mn-lt"/>
              </a:rPr>
              <a:t>Платность 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09924" y="252058"/>
            <a:ext cx="5311907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/>
              <a:t>К классическим следует отнести:</a:t>
            </a:r>
            <a:endParaRPr lang="ru-RU" b="1" dirty="0">
              <a:cs typeface="Arial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3249178" y="678903"/>
            <a:ext cx="3399273" cy="416242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0000"/>
                </a:solidFill>
                <a:ea typeface="+mn-lt"/>
                <a:cs typeface="+mn-lt"/>
              </a:rPr>
              <a:t>Срочность 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88893" y="2171368"/>
            <a:ext cx="3048000" cy="38895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Публичность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3190295" y="2814022"/>
            <a:ext cx="3438527" cy="453452"/>
          </a:xfrm>
          <a:prstGeom prst="round1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Гарантированность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817974" y="1027330"/>
            <a:ext cx="442648" cy="3939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214760" y="1374648"/>
            <a:ext cx="474133" cy="476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918319" y="1773596"/>
            <a:ext cx="481077" cy="5475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617521" y="2438950"/>
            <a:ext cx="496712" cy="5227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12306" y="150079"/>
            <a:ext cx="5321432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/>
              <a:t>К специфическим </a:t>
            </a:r>
            <a:r>
              <a:rPr lang="ru-RU" sz="2400" b="1" dirty="0" smtClean="0"/>
              <a:t>следует отнести:</a:t>
            </a:r>
            <a:endParaRPr lang="ru-RU" b="1" dirty="0">
              <a:ea typeface="+mn-lt"/>
              <a:cs typeface="+mn-lt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212306" y="936857"/>
            <a:ext cx="3086894" cy="35825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0000"/>
                </a:solidFill>
                <a:ea typeface="+mn-lt"/>
                <a:cs typeface="+mn-lt"/>
              </a:rPr>
              <a:t>Добровольность 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4" name="Пятиугольник 3"/>
          <p:cNvSpPr/>
          <p:nvPr/>
        </p:nvSpPr>
        <p:spPr>
          <a:xfrm flipH="1">
            <a:off x="6199692" y="730431"/>
            <a:ext cx="2920270" cy="287366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dirty="0" smtClean="0">
                <a:solidFill>
                  <a:srgbClr val="000000"/>
                </a:solidFill>
                <a:cs typeface="Arial"/>
              </a:rPr>
              <a:t>Разнообразие 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203109" y="1468378"/>
            <a:ext cx="2996583" cy="324515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00000"/>
                </a:solidFill>
                <a:cs typeface="Arial"/>
              </a:rPr>
              <a:t>Стимулирование </a:t>
            </a:r>
            <a:endParaRPr lang="ru-RU" sz="24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6199692" y="1181320"/>
            <a:ext cx="2920270" cy="41682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Обеспечение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3212306" y="1896463"/>
            <a:ext cx="2987386" cy="370859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Оптимизация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 flipH="1">
            <a:off x="6199692" y="1725246"/>
            <a:ext cx="2920270" cy="356647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Обеспечение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Пятиугольник 9"/>
          <p:cNvSpPr/>
          <p:nvPr/>
        </p:nvSpPr>
        <p:spPr>
          <a:xfrm>
            <a:off x="3214605" y="2424279"/>
            <a:ext cx="2987386" cy="395112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Безопасность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ятиугольник 10"/>
          <p:cNvSpPr/>
          <p:nvPr/>
        </p:nvSpPr>
        <p:spPr>
          <a:xfrm flipH="1">
            <a:off x="6204290" y="2197700"/>
            <a:ext cx="2911073" cy="30832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Проведение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2503" y="124277"/>
            <a:ext cx="4981575" cy="156966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В практике западных банков депозиты по возможности их изъятия делятся на следующие категории:</a:t>
            </a:r>
            <a:endParaRPr lang="ru-RU" sz="2400" b="1" dirty="0">
              <a:ea typeface="+mn-lt"/>
              <a:cs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2503" y="1614311"/>
            <a:ext cx="5606696" cy="38382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1</a:t>
            </a:r>
            <a:r>
              <a:rPr lang="ru-RU" sz="2400" dirty="0">
                <a:solidFill>
                  <a:schemeClr val="tx1"/>
                </a:solidFill>
              </a:rPr>
              <a:t>) «горячие </a:t>
            </a:r>
            <a:r>
              <a:rPr lang="ru-RU" sz="2400" dirty="0" smtClean="0">
                <a:solidFill>
                  <a:schemeClr val="tx1"/>
                </a:solidFill>
              </a:rPr>
              <a:t>деньги»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2501" y="2127954"/>
            <a:ext cx="5606697" cy="38946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</a:rPr>
              <a:t>2)ненадежные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2501" y="2621238"/>
            <a:ext cx="5606697" cy="45720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3) стабильные </a:t>
            </a:r>
            <a:r>
              <a:rPr lang="ru-RU" sz="2400" dirty="0" smtClean="0">
                <a:solidFill>
                  <a:schemeClr val="tx1"/>
                </a:solidFill>
              </a:rPr>
              <a:t>средства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643" y="-81760"/>
            <a:ext cx="5690525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ru-RU" sz="2400" dirty="0"/>
              <a:t>Основными задачами развития депозитного рынка Казахстана являются:</a:t>
            </a:r>
            <a:endParaRPr lang="ru-RU" sz="1600" dirty="0">
              <a:ea typeface="+mn-lt"/>
              <a:cs typeface="+mn-lt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245643" y="845084"/>
            <a:ext cx="2991551" cy="44714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Диверсификация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 flipH="1">
            <a:off x="6085255" y="1090930"/>
            <a:ext cx="3002843" cy="42901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Сегментирование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ятиугольник 6"/>
          <p:cNvSpPr/>
          <p:nvPr/>
        </p:nvSpPr>
        <p:spPr>
          <a:xfrm>
            <a:off x="3245643" y="1358729"/>
            <a:ext cx="2991551" cy="68668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дифференцированный подход</a:t>
            </a:r>
          </a:p>
        </p:txBody>
      </p:sp>
      <p:sp>
        <p:nvSpPr>
          <p:cNvPr id="8" name="Пятиугольник 7"/>
          <p:cNvSpPr/>
          <p:nvPr/>
        </p:nvSpPr>
        <p:spPr>
          <a:xfrm flipH="1">
            <a:off x="6085254" y="1825708"/>
            <a:ext cx="3002843" cy="404049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проведение</a:t>
            </a:r>
          </a:p>
        </p:txBody>
      </p:sp>
      <p:sp>
        <p:nvSpPr>
          <p:cNvPr id="9" name="Пятиугольник 8"/>
          <p:cNvSpPr/>
          <p:nvPr/>
        </p:nvSpPr>
        <p:spPr>
          <a:xfrm>
            <a:off x="3245643" y="2119580"/>
            <a:ext cx="2991551" cy="594604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определение</a:t>
            </a:r>
          </a:p>
        </p:txBody>
      </p:sp>
      <p:sp>
        <p:nvSpPr>
          <p:cNvPr id="12" name="Пятиугольник 11"/>
          <p:cNvSpPr/>
          <p:nvPr/>
        </p:nvSpPr>
        <p:spPr>
          <a:xfrm flipH="1">
            <a:off x="6085253" y="2439395"/>
            <a:ext cx="3002841" cy="470414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минимизация</a:t>
            </a:r>
          </a:p>
        </p:txBody>
      </p:sp>
      <p:sp>
        <p:nvSpPr>
          <p:cNvPr id="13" name="Пятиугольник 12"/>
          <p:cNvSpPr/>
          <p:nvPr/>
        </p:nvSpPr>
        <p:spPr>
          <a:xfrm>
            <a:off x="3245643" y="2811028"/>
            <a:ext cx="2991551" cy="616837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оптимизация</a:t>
            </a:r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5C8914C4-44A1-481C-BADF-C5D9258F191F}"/>
              </a:ext>
            </a:extLst>
          </p:cNvPr>
          <p:cNvSpPr/>
          <p:nvPr/>
        </p:nvSpPr>
        <p:spPr>
          <a:xfrm>
            <a:off x="3108572" y="-56890"/>
            <a:ext cx="5724524" cy="120032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/>
              <a:t>Таким образом, особенности депозитного счета </a:t>
            </a:r>
            <a:r>
              <a:rPr lang="ru-RU" sz="2400" dirty="0" smtClean="0"/>
              <a:t>можно </a:t>
            </a:r>
            <a:r>
              <a:rPr lang="ru-RU" sz="2400" dirty="0"/>
              <a:t>охарактеризовать так:</a:t>
            </a:r>
            <a:endParaRPr lang="ru-RU" sz="2400" dirty="0">
              <a:cs typeface="Arial"/>
            </a:endParaRPr>
          </a:p>
        </p:txBody>
      </p:sp>
      <p:sp>
        <p:nvSpPr>
          <p:cNvPr id="16" name="Пятиугольник 15"/>
          <p:cNvSpPr/>
          <p:nvPr/>
        </p:nvSpPr>
        <p:spPr>
          <a:xfrm>
            <a:off x="3198883" y="1071691"/>
            <a:ext cx="3736623" cy="286238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взнос и изъятие денег</a:t>
            </a:r>
          </a:p>
        </p:txBody>
      </p:sp>
      <p:sp>
        <p:nvSpPr>
          <p:cNvPr id="17" name="Пятиугольник 16"/>
          <p:cNvSpPr/>
          <p:nvPr/>
        </p:nvSpPr>
        <p:spPr>
          <a:xfrm>
            <a:off x="3198883" y="1467555"/>
            <a:ext cx="4962984" cy="541866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владелец счета уплачивает банку комиссию</a:t>
            </a:r>
          </a:p>
        </p:txBody>
      </p:sp>
      <p:sp>
        <p:nvSpPr>
          <p:cNvPr id="19" name="Пятиугольник 18"/>
          <p:cNvSpPr/>
          <p:nvPr/>
        </p:nvSpPr>
        <p:spPr>
          <a:xfrm>
            <a:off x="3198883" y="2119047"/>
            <a:ext cx="5724524" cy="575734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уплачивает невысокие процентные ставки</a:t>
            </a:r>
          </a:p>
        </p:txBody>
      </p:sp>
      <p:sp>
        <p:nvSpPr>
          <p:cNvPr id="20" name="Пятиугольник 19"/>
          <p:cNvSpPr/>
          <p:nvPr/>
        </p:nvSpPr>
        <p:spPr>
          <a:xfrm>
            <a:off x="3198883" y="2804407"/>
            <a:ext cx="5945117" cy="63217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отчисляет более высокие нормы в фонд</a:t>
            </a:r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2526</TotalTime>
  <Words>266</Words>
  <Application>Microsoft Office PowerPoint</Application>
  <PresentationFormat>Экран (16:9)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401</cp:revision>
  <dcterms:created xsi:type="dcterms:W3CDTF">2019-11-21T13:29:15Z</dcterms:created>
  <dcterms:modified xsi:type="dcterms:W3CDTF">2020-01-27T05:52:54Z</dcterms:modified>
</cp:coreProperties>
</file>